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354" r:id="rId3"/>
    <p:sldId id="355" r:id="rId4"/>
    <p:sldId id="356" r:id="rId5"/>
    <p:sldId id="357" r:id="rId6"/>
    <p:sldId id="358" r:id="rId7"/>
    <p:sldId id="359" r:id="rId8"/>
    <p:sldId id="360" r:id="rId9"/>
    <p:sldId id="361" r:id="rId10"/>
    <p:sldId id="362" r:id="rId11"/>
    <p:sldId id="363" r:id="rId12"/>
    <p:sldId id="364" r:id="rId13"/>
    <p:sldId id="365" r:id="rId14"/>
    <p:sldId id="369" r:id="rId15"/>
    <p:sldId id="366" r:id="rId16"/>
    <p:sldId id="367" r:id="rId17"/>
    <p:sldId id="368" r:id="rId18"/>
    <p:sldId id="370" r:id="rId19"/>
    <p:sldId id="372" r:id="rId20"/>
    <p:sldId id="373" r:id="rId21"/>
    <p:sldId id="374" r:id="rId22"/>
    <p:sldId id="371" r:id="rId23"/>
    <p:sldId id="283" r:id="rId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0F3"/>
    <a:srgbClr val="FF00FF"/>
    <a:srgbClr val="FF0000"/>
    <a:srgbClr val="61A60E"/>
    <a:srgbClr val="88B5C6"/>
    <a:srgbClr val="67A2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0" autoAdjust="0"/>
    <p:restoredTop sz="98964" autoAdjust="0"/>
  </p:normalViewPr>
  <p:slideViewPr>
    <p:cSldViewPr snapToGrid="0" snapToObjects="1">
      <p:cViewPr varScale="1">
        <p:scale>
          <a:sx n="74" d="100"/>
          <a:sy n="74" d="100"/>
        </p:scale>
        <p:origin x="588" y="7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5454170-9E8F-2B48-BD7A-2276E75E0DE2}" type="datetimeFigureOut">
              <a:rPr lang="en-US" smtClean="0"/>
              <a:t>8/5/2016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3E0680E-5D13-7D4E-9B36-78930D05C6BA}" type="slidenum">
              <a:rPr lang="en-US" smtClean="0"/>
              <a:t>‹#›</a:t>
            </a:fld>
            <a:endParaRPr lang="en-US" dirty="0"/>
          </a:p>
        </p:txBody>
      </p:sp>
    </p:spTree>
    <p:extLst>
      <p:ext uri="{BB962C8B-B14F-4D97-AF65-F5344CB8AC3E}">
        <p14:creationId xmlns:p14="http://schemas.microsoft.com/office/powerpoint/2010/main" val="42278345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DD285E3-15E3-EE4C-9208-5C8B40A94859}" type="datetimeFigureOut">
              <a:rPr lang="en-US" smtClean="0"/>
              <a:t>8/5/2016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CEFA3AB-C505-2249-9268-634B5AAFE17B}" type="slidenum">
              <a:rPr lang="en-US" smtClean="0"/>
              <a:t>‹#›</a:t>
            </a:fld>
            <a:endParaRPr lang="en-US" dirty="0"/>
          </a:p>
        </p:txBody>
      </p:sp>
    </p:spTree>
    <p:extLst>
      <p:ext uri="{BB962C8B-B14F-4D97-AF65-F5344CB8AC3E}">
        <p14:creationId xmlns:p14="http://schemas.microsoft.com/office/powerpoint/2010/main" val="19484946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a:t>
            </a:fld>
            <a:endParaRPr lang="en-US" dirty="0"/>
          </a:p>
        </p:txBody>
      </p:sp>
    </p:spTree>
    <p:extLst>
      <p:ext uri="{BB962C8B-B14F-4D97-AF65-F5344CB8AC3E}">
        <p14:creationId xmlns:p14="http://schemas.microsoft.com/office/powerpoint/2010/main" val="150893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19</a:t>
            </a:fld>
            <a:endParaRPr lang="en-US" dirty="0"/>
          </a:p>
        </p:txBody>
      </p:sp>
    </p:spTree>
    <p:extLst>
      <p:ext uri="{BB962C8B-B14F-4D97-AF65-F5344CB8AC3E}">
        <p14:creationId xmlns:p14="http://schemas.microsoft.com/office/powerpoint/2010/main" val="13397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20</a:t>
            </a:fld>
            <a:endParaRPr lang="en-US" dirty="0"/>
          </a:p>
        </p:txBody>
      </p:sp>
    </p:spTree>
    <p:extLst>
      <p:ext uri="{BB962C8B-B14F-4D97-AF65-F5344CB8AC3E}">
        <p14:creationId xmlns:p14="http://schemas.microsoft.com/office/powerpoint/2010/main" val="19029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21</a:t>
            </a:fld>
            <a:endParaRPr lang="en-US" dirty="0"/>
          </a:p>
        </p:txBody>
      </p:sp>
    </p:spTree>
    <p:extLst>
      <p:ext uri="{BB962C8B-B14F-4D97-AF65-F5344CB8AC3E}">
        <p14:creationId xmlns:p14="http://schemas.microsoft.com/office/powerpoint/2010/main" val="134702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Professional-Learning-Series-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hasCustomPrompt="1"/>
          </p:nvPr>
        </p:nvSpPr>
        <p:spPr>
          <a:xfrm>
            <a:off x="765628" y="1608820"/>
            <a:ext cx="2879492" cy="854445"/>
          </a:xfrm>
        </p:spPr>
        <p:txBody>
          <a:bodyPr lIns="0" tIns="0" rIns="0" bIns="0" anchor="b" anchorCtr="0">
            <a:noAutofit/>
          </a:bodyPr>
          <a:lstStyle>
            <a:lvl1pPr algn="l">
              <a:lnSpc>
                <a:spcPct val="100000"/>
              </a:lnSpc>
              <a:defRPr sz="2000" b="1" i="0" kern="0" spc="20" baseline="0">
                <a:solidFill>
                  <a:schemeClr val="tx2"/>
                </a:solidFill>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765628" y="2612577"/>
            <a:ext cx="2943871" cy="266206"/>
          </a:xfrm>
        </p:spPr>
        <p:txBody>
          <a:bodyPr lIns="0" tIns="0" rIns="0" bIns="0" anchor="t" anchorCtr="0">
            <a:normAutofit/>
          </a:bodyPr>
          <a:lstStyle>
            <a:lvl1pPr marL="0" indent="0" algn="l">
              <a:spcBef>
                <a:spcPts val="0"/>
              </a:spcBef>
              <a:buNone/>
              <a:defRPr sz="1400" b="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3124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FD52C1F8-3BA5-F24E-8618-E52498D87186}" type="slidenum">
              <a:rPr lang="en-US" smtClean="0"/>
              <a:t>‹#›</a:t>
            </a:fld>
            <a:endParaRPr lang="en-US" dirty="0"/>
          </a:p>
        </p:txBody>
      </p:sp>
      <p:cxnSp>
        <p:nvCxnSpPr>
          <p:cNvPr id="7" name="Straight Connector 6"/>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85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98202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FD52C1F8-3BA5-F24E-8618-E52498D87186}" type="slidenum">
              <a:rPr lang="en-US" smtClean="0"/>
              <a:t>‹#›</a:t>
            </a:fld>
            <a:endParaRPr lang="en-US" dirty="0"/>
          </a:p>
        </p:txBody>
      </p:sp>
      <p:cxnSp>
        <p:nvCxnSpPr>
          <p:cNvPr id="9" name="Straight Connector 8"/>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505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FD52C1F8-3BA5-F24E-8618-E52498D87186}" type="slidenum">
              <a:rPr lang="en-US" smtClean="0"/>
              <a:t>‹#›</a:t>
            </a:fld>
            <a:endParaRPr lang="en-US" dirty="0"/>
          </a:p>
        </p:txBody>
      </p:sp>
      <p:cxnSp>
        <p:nvCxnSpPr>
          <p:cNvPr id="7" name="Straight Connector 6"/>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50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169730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135785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2913643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Professional-Learning-Series-Ppt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181271" y="6137503"/>
            <a:ext cx="2133600" cy="365125"/>
          </a:xfrm>
          <a:prstGeom prst="rect">
            <a:avLst/>
          </a:prstGeom>
        </p:spPr>
        <p:txBody>
          <a:bodyPr vert="horz" lIns="91440" tIns="45720" rIns="91440" bIns="45720" rtlCol="0" anchor="ctr"/>
          <a:lstStyle>
            <a:lvl1pPr algn="r">
              <a:defRPr sz="1200">
                <a:solidFill>
                  <a:schemeClr val="bg1"/>
                </a:solidFill>
              </a:defRPr>
            </a:lvl1pPr>
          </a:lstStyle>
          <a:p>
            <a:fld id="{FD52C1F8-3BA5-F24E-8618-E52498D87186}" type="slidenum">
              <a:rPr lang="en-US" smtClean="0"/>
              <a:pPr/>
              <a:t>‹#›</a:t>
            </a:fld>
            <a:endParaRPr lang="en-US" dirty="0"/>
          </a:p>
        </p:txBody>
      </p:sp>
    </p:spTree>
    <p:extLst>
      <p:ext uri="{BB962C8B-B14F-4D97-AF65-F5344CB8AC3E}">
        <p14:creationId xmlns:p14="http://schemas.microsoft.com/office/powerpoint/2010/main" val="3088180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ftr="0" dt="0"/>
  <p:txStyles>
    <p:titleStyle>
      <a:lvl1pPr algn="l" defTabSz="457200" rtl="0" eaLnBrk="1" latinLnBrk="0" hangingPunct="1">
        <a:spcBef>
          <a:spcPct val="0"/>
        </a:spcBef>
        <a:buNone/>
        <a:defRPr sz="3000" kern="1200">
          <a:solidFill>
            <a:srgbClr val="67A2B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houstonisd.org/Page/13709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
        <p:cNvGrpSpPr/>
        <p:nvPr/>
      </p:nvGrpSpPr>
      <p:grpSpPr>
        <a:xfrm>
          <a:off x="0" y="0"/>
          <a:ext cx="0" cy="0"/>
          <a:chOff x="0" y="0"/>
          <a:chExt cx="0" cy="0"/>
        </a:xfrm>
      </p:grpSpPr>
      <p:sp>
        <p:nvSpPr>
          <p:cNvPr id="21" name="Text Placeholder 20"/>
          <p:cNvSpPr txBox="1">
            <a:spLocks/>
          </p:cNvSpPr>
          <p:nvPr/>
        </p:nvSpPr>
        <p:spPr>
          <a:xfrm>
            <a:off x="457200" y="4535488"/>
            <a:ext cx="4830763" cy="1463675"/>
          </a:xfrm>
          <a:prstGeom prst="rect">
            <a:avLst/>
          </a:prstGeom>
        </p:spPr>
        <p:txBody>
          <a:bodyPr lIns="0" tIns="0" rIns="0" bIns="0"/>
          <a:lstStyle>
            <a:lvl1pPr marL="0" indent="0" algn="l" defTabSz="457200" rtl="0" eaLnBrk="1" latinLnBrk="0" hangingPunct="1">
              <a:spcBef>
                <a:spcPts val="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i="1" dirty="0" smtClean="0">
                <a:solidFill>
                  <a:srgbClr val="FFFFFF"/>
                </a:solidFill>
              </a:rPr>
              <a:t>Date: 00/00/2014</a:t>
            </a:r>
          </a:p>
          <a:p>
            <a:r>
              <a:rPr lang="en-US" sz="1800" i="1" dirty="0" smtClean="0">
                <a:solidFill>
                  <a:srgbClr val="FFFFFF"/>
                </a:solidFill>
              </a:rPr>
              <a:t>Presenter:</a:t>
            </a:r>
            <a:br>
              <a:rPr lang="en-US" sz="1800" i="1" dirty="0" smtClean="0">
                <a:solidFill>
                  <a:srgbClr val="FFFFFF"/>
                </a:solidFill>
              </a:rPr>
            </a:br>
            <a:r>
              <a:rPr lang="en-US" sz="1800" i="1" dirty="0" smtClean="0">
                <a:solidFill>
                  <a:srgbClr val="FFFFFF"/>
                </a:solidFill>
              </a:rPr>
              <a:t>First and last name</a:t>
            </a:r>
          </a:p>
          <a:p>
            <a:r>
              <a:rPr lang="en-US" sz="1800" i="1" dirty="0" smtClean="0">
                <a:solidFill>
                  <a:srgbClr val="FFFFFF"/>
                </a:solidFill>
              </a:rPr>
              <a:t>Title</a:t>
            </a:r>
            <a:endParaRPr lang="en-US" sz="1800" i="1" dirty="0">
              <a:solidFill>
                <a:srgbClr val="FFFFFF"/>
              </a:solidFill>
            </a:endParaRPr>
          </a:p>
        </p:txBody>
      </p:sp>
      <p:sp>
        <p:nvSpPr>
          <p:cNvPr id="5" name="Title 1"/>
          <p:cNvSpPr>
            <a:spLocks noGrp="1"/>
          </p:cNvSpPr>
          <p:nvPr>
            <p:ph type="ctrTitle"/>
          </p:nvPr>
        </p:nvSpPr>
        <p:spPr>
          <a:xfrm>
            <a:off x="1133985" y="1227364"/>
            <a:ext cx="2879492" cy="854445"/>
          </a:xfrm>
        </p:spPr>
        <p:txBody>
          <a:bodyPr/>
          <a:lstStyle/>
          <a:p>
            <a:pPr algn="ctr"/>
            <a:r>
              <a:rPr lang="en-US" dirty="0" smtClean="0"/>
              <a:t>Assessing School RTI Implementation </a:t>
            </a:r>
            <a:endParaRPr lang="en-US" dirty="0"/>
          </a:p>
        </p:txBody>
      </p:sp>
      <p:pic>
        <p:nvPicPr>
          <p:cNvPr id="3" name="Picture 2" descr="HISD_Interventions-Office-notagline-DEPARTMENT-Logo-VE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149" y="2335657"/>
            <a:ext cx="1710087" cy="902841"/>
          </a:xfrm>
          <a:prstGeom prst="rect">
            <a:avLst/>
          </a:prstGeom>
        </p:spPr>
      </p:pic>
    </p:spTree>
    <p:extLst>
      <p:ext uri="{BB962C8B-B14F-4D97-AF65-F5344CB8AC3E}">
        <p14:creationId xmlns:p14="http://schemas.microsoft.com/office/powerpoint/2010/main" val="2104730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a:t>
            </a:r>
            <a:endParaRPr lang="en-US" dirty="0"/>
          </a:p>
        </p:txBody>
      </p:sp>
      <p:sp>
        <p:nvSpPr>
          <p:cNvPr id="3" name="Content Placeholder 2"/>
          <p:cNvSpPr>
            <a:spLocks noGrp="1"/>
          </p:cNvSpPr>
          <p:nvPr>
            <p:ph idx="1"/>
          </p:nvPr>
        </p:nvSpPr>
        <p:spPr/>
        <p:txBody>
          <a:bodyPr>
            <a:normAutofit fontScale="62500" lnSpcReduction="20000"/>
          </a:bodyPr>
          <a:lstStyle/>
          <a:p>
            <a:r>
              <a:rPr lang="en-US" dirty="0"/>
              <a:t>An Intervention Assistance Team (IAT) is a </a:t>
            </a:r>
            <a:r>
              <a:rPr lang="en-US" u="sng" dirty="0"/>
              <a:t>team</a:t>
            </a:r>
            <a:r>
              <a:rPr lang="en-US" dirty="0"/>
              <a:t> of professional educators with diverse </a:t>
            </a:r>
            <a:r>
              <a:rPr lang="en-US" u="sng" dirty="0"/>
              <a:t>training</a:t>
            </a:r>
            <a:r>
              <a:rPr lang="en-US" dirty="0"/>
              <a:t> and </a:t>
            </a:r>
            <a:r>
              <a:rPr lang="en-US" u="sng" dirty="0"/>
              <a:t>experience</a:t>
            </a:r>
            <a:r>
              <a:rPr lang="en-US" dirty="0"/>
              <a:t> who convene to discuss and initiate </a:t>
            </a:r>
            <a:r>
              <a:rPr lang="en-US" u="sng" dirty="0"/>
              <a:t>interventions</a:t>
            </a:r>
            <a:r>
              <a:rPr lang="en-US" dirty="0"/>
              <a:t> for students in need of assistance and individualized services. </a:t>
            </a:r>
          </a:p>
          <a:p>
            <a:pPr marL="0" indent="0">
              <a:buNone/>
            </a:pPr>
            <a:endParaRPr lang="en-US" dirty="0"/>
          </a:p>
          <a:p>
            <a:r>
              <a:rPr lang="en-US" dirty="0"/>
              <a:t>The IAT team is a </a:t>
            </a:r>
            <a:r>
              <a:rPr lang="en-US" u="sng" dirty="0"/>
              <a:t>problem-solving</a:t>
            </a:r>
            <a:r>
              <a:rPr lang="en-US" dirty="0"/>
              <a:t> group whose purpose is to </a:t>
            </a:r>
            <a:r>
              <a:rPr lang="en-US" u="sng" dirty="0"/>
              <a:t>assist</a:t>
            </a:r>
            <a:r>
              <a:rPr lang="en-US" dirty="0"/>
              <a:t> teachers, parents, and others with intervention strategies for dealing with the </a:t>
            </a:r>
            <a:r>
              <a:rPr lang="en-US" u="sng" dirty="0"/>
              <a:t>learning</a:t>
            </a:r>
            <a:r>
              <a:rPr lang="en-US" dirty="0"/>
              <a:t> needs and </a:t>
            </a:r>
            <a:r>
              <a:rPr lang="en-US" u="sng" dirty="0"/>
              <a:t>behavior</a:t>
            </a:r>
            <a:r>
              <a:rPr lang="en-US" dirty="0"/>
              <a:t> problems of students.</a:t>
            </a:r>
          </a:p>
          <a:p>
            <a:pPr marL="0" indent="0">
              <a:buNone/>
            </a:pPr>
            <a:endParaRPr lang="en-US" dirty="0"/>
          </a:p>
          <a:p>
            <a:r>
              <a:rPr lang="en-US" dirty="0"/>
              <a:t>Response to Intervention (RTI) is a </a:t>
            </a:r>
            <a:r>
              <a:rPr lang="en-US" u="sng" dirty="0"/>
              <a:t>multi-tier</a:t>
            </a:r>
            <a:r>
              <a:rPr lang="en-US" dirty="0"/>
              <a:t> approach to the early identification and support of students with learning and behavior needs.</a:t>
            </a:r>
          </a:p>
          <a:p>
            <a:pPr marL="0" indent="0">
              <a:buNone/>
            </a:pPr>
            <a:endParaRPr lang="en-US" dirty="0"/>
          </a:p>
          <a:p>
            <a:r>
              <a:rPr lang="en-US" dirty="0"/>
              <a:t>The RTI process begins with high-quality </a:t>
            </a:r>
            <a:r>
              <a:rPr lang="en-US" u="sng" dirty="0"/>
              <a:t>instruction</a:t>
            </a:r>
            <a:r>
              <a:rPr lang="en-US" dirty="0"/>
              <a:t> and </a:t>
            </a:r>
            <a:r>
              <a:rPr lang="en-US" u="sng" dirty="0"/>
              <a:t>universal</a:t>
            </a:r>
            <a:r>
              <a:rPr lang="en-US" dirty="0"/>
              <a:t> </a:t>
            </a:r>
            <a:r>
              <a:rPr lang="en-US" u="sng" dirty="0"/>
              <a:t>screening</a:t>
            </a:r>
            <a:r>
              <a:rPr lang="en-US" dirty="0"/>
              <a:t> of all children in the general education classroom.</a:t>
            </a:r>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10</a:t>
            </a:fld>
            <a:endParaRPr lang="en-US" dirty="0"/>
          </a:p>
        </p:txBody>
      </p:sp>
    </p:spTree>
    <p:extLst>
      <p:ext uri="{BB962C8B-B14F-4D97-AF65-F5344CB8AC3E}">
        <p14:creationId xmlns:p14="http://schemas.microsoft.com/office/powerpoint/2010/main" val="810533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HISD RTI Framework</a:t>
            </a: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11</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075180" y="1919735"/>
            <a:ext cx="4993640" cy="3987800"/>
          </a:xfrm>
          <a:prstGeom prst="rect">
            <a:avLst/>
          </a:prstGeom>
          <a:noFill/>
          <a:ln>
            <a:noFill/>
          </a:ln>
        </p:spPr>
      </p:pic>
    </p:spTree>
    <p:extLst>
      <p:ext uri="{BB962C8B-B14F-4D97-AF65-F5344CB8AC3E}">
        <p14:creationId xmlns:p14="http://schemas.microsoft.com/office/powerpoint/2010/main" val="382749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of School’s Implementation of RTI</a:t>
            </a:r>
            <a:endParaRPr lang="en-US" dirty="0"/>
          </a:p>
        </p:txBody>
      </p:sp>
      <p:sp>
        <p:nvSpPr>
          <p:cNvPr id="3" name="Content Placeholder 2"/>
          <p:cNvSpPr>
            <a:spLocks noGrp="1"/>
          </p:cNvSpPr>
          <p:nvPr>
            <p:ph idx="1"/>
          </p:nvPr>
        </p:nvSpPr>
        <p:spPr/>
        <p:txBody>
          <a:bodyPr>
            <a:normAutofit/>
          </a:bodyPr>
          <a:lstStyle/>
          <a:p>
            <a:pPr marL="0" indent="0">
              <a:buNone/>
            </a:pPr>
            <a:r>
              <a:rPr lang="en-US" sz="2800" b="1" i="1" dirty="0"/>
              <a:t>Expert </a:t>
            </a:r>
            <a:r>
              <a:rPr lang="en-US" sz="2800" b="1" i="1" dirty="0" smtClean="0"/>
              <a:t>Groups</a:t>
            </a:r>
            <a:endParaRPr lang="en-US" sz="2800" dirty="0"/>
          </a:p>
          <a:p>
            <a:pPr marL="0" indent="0">
              <a:buNone/>
            </a:pPr>
            <a:r>
              <a:rPr lang="en-US" sz="2800" b="1" u="sng" dirty="0" smtClean="0"/>
              <a:t>Directions</a:t>
            </a:r>
            <a:r>
              <a:rPr lang="en-US" sz="2800" b="1" u="sng" dirty="0"/>
              <a:t>:</a:t>
            </a:r>
            <a:r>
              <a:rPr lang="en-US" sz="2800" dirty="0"/>
              <a:t> Count off to the number 7. Separate by numbers into groups around the room. As a group, read the </a:t>
            </a:r>
            <a:r>
              <a:rPr lang="en-US" sz="2800" i="1" dirty="0"/>
              <a:t>Center for Response to Intervention Fidelity of Implementation Rubric</a:t>
            </a:r>
            <a:r>
              <a:rPr lang="en-US" sz="2800" dirty="0"/>
              <a:t> for your section. Discuss the rubric and become an expert in your section. Be prepared to teach others the components of the rubric for your section. Use chart paper to highlight main points of that section.</a:t>
            </a:r>
          </a:p>
          <a:p>
            <a:pPr marL="0" indent="0">
              <a:buNone/>
            </a:pPr>
            <a:endParaRPr lang="en-US" sz="2800" dirty="0"/>
          </a:p>
        </p:txBody>
      </p:sp>
      <p:sp>
        <p:nvSpPr>
          <p:cNvPr id="4" name="Slide Number Placeholder 3"/>
          <p:cNvSpPr>
            <a:spLocks noGrp="1"/>
          </p:cNvSpPr>
          <p:nvPr>
            <p:ph type="sldNum" sz="quarter" idx="12"/>
          </p:nvPr>
        </p:nvSpPr>
        <p:spPr/>
        <p:txBody>
          <a:bodyPr/>
          <a:lstStyle/>
          <a:p>
            <a:fld id="{FD52C1F8-3BA5-F24E-8618-E52498D87186}" type="slidenum">
              <a:rPr lang="en-US" smtClean="0"/>
              <a:t>12</a:t>
            </a:fld>
            <a:endParaRPr lang="en-US" dirty="0"/>
          </a:p>
        </p:txBody>
      </p:sp>
    </p:spTree>
    <p:extLst>
      <p:ext uri="{BB962C8B-B14F-4D97-AF65-F5344CB8AC3E}">
        <p14:creationId xmlns:p14="http://schemas.microsoft.com/office/powerpoint/2010/main" val="3045193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Groups</a:t>
            </a: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13</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79767400"/>
              </p:ext>
            </p:extLst>
          </p:nvPr>
        </p:nvGraphicFramePr>
        <p:xfrm>
          <a:off x="457200" y="1848210"/>
          <a:ext cx="8343793" cy="3657600"/>
        </p:xfrm>
        <a:graphic>
          <a:graphicData uri="http://schemas.openxmlformats.org/drawingml/2006/table">
            <a:tbl>
              <a:tblPr firstRow="1" bandRow="1">
                <a:tableStyleId>{5C22544A-7EE6-4342-B048-85BDC9FD1C3A}</a:tableStyleId>
              </a:tblPr>
              <a:tblGrid>
                <a:gridCol w="2790292"/>
                <a:gridCol w="5553501"/>
              </a:tblGrid>
              <a:tr h="434302">
                <a:tc>
                  <a:txBody>
                    <a:bodyPr/>
                    <a:lstStyle/>
                    <a:p>
                      <a:r>
                        <a:rPr lang="en-US" sz="2400" dirty="0" smtClean="0"/>
                        <a:t>Group Number</a:t>
                      </a:r>
                      <a:endParaRPr lang="en-US" sz="2400" dirty="0"/>
                    </a:p>
                  </a:txBody>
                  <a:tcPr/>
                </a:tc>
                <a:tc>
                  <a:txBody>
                    <a:bodyPr/>
                    <a:lstStyle/>
                    <a:p>
                      <a:r>
                        <a:rPr lang="en-US" sz="2400" dirty="0" smtClean="0"/>
                        <a:t>Topic</a:t>
                      </a:r>
                      <a:endParaRPr lang="en-US" sz="2400" dirty="0"/>
                    </a:p>
                  </a:txBody>
                  <a:tcPr/>
                </a:tc>
              </a:tr>
              <a:tr h="434302">
                <a:tc>
                  <a:txBody>
                    <a:bodyPr/>
                    <a:lstStyle/>
                    <a:p>
                      <a:r>
                        <a:rPr lang="en-US" sz="2400" dirty="0" smtClean="0"/>
                        <a:t>Group 1</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Assessments</a:t>
                      </a:r>
                    </a:p>
                  </a:txBody>
                  <a:tcPr/>
                </a:tc>
              </a:tr>
              <a:tr h="434302">
                <a:tc>
                  <a:txBody>
                    <a:bodyPr/>
                    <a:lstStyle/>
                    <a:p>
                      <a:r>
                        <a:rPr lang="en-US" sz="2400" dirty="0" smtClean="0"/>
                        <a:t>Group 2</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Data-based Decision Making</a:t>
                      </a:r>
                    </a:p>
                  </a:txBody>
                  <a:tcPr/>
                </a:tc>
              </a:tr>
              <a:tr h="434302">
                <a:tc>
                  <a:txBody>
                    <a:bodyPr/>
                    <a:lstStyle/>
                    <a:p>
                      <a:r>
                        <a:rPr lang="en-US" sz="2400" dirty="0" smtClean="0"/>
                        <a:t>Group</a:t>
                      </a:r>
                      <a:r>
                        <a:rPr lang="en-US" sz="2400" baseline="0" dirty="0" smtClean="0"/>
                        <a:t> </a:t>
                      </a:r>
                      <a:r>
                        <a:rPr lang="en-US" sz="2400" dirty="0" smtClean="0"/>
                        <a:t>3</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Multi-level Instruction: Tier I</a:t>
                      </a:r>
                    </a:p>
                  </a:txBody>
                  <a:tcPr/>
                </a:tc>
              </a:tr>
              <a:tr h="434302">
                <a:tc>
                  <a:txBody>
                    <a:bodyPr/>
                    <a:lstStyle/>
                    <a:p>
                      <a:r>
                        <a:rPr lang="en-US" sz="2400" dirty="0" smtClean="0"/>
                        <a:t>Group 4</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Multi-level Instruction: Tier II</a:t>
                      </a:r>
                    </a:p>
                  </a:txBody>
                  <a:tcPr/>
                </a:tc>
              </a:tr>
              <a:tr h="434302">
                <a:tc>
                  <a:txBody>
                    <a:bodyPr/>
                    <a:lstStyle/>
                    <a:p>
                      <a:r>
                        <a:rPr lang="en-US" sz="2400" dirty="0" smtClean="0"/>
                        <a:t>Group 5</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Multi-level Instruction: Tier III</a:t>
                      </a:r>
                    </a:p>
                  </a:txBody>
                  <a:tcPr/>
                </a:tc>
              </a:tr>
              <a:tr h="434302">
                <a:tc>
                  <a:txBody>
                    <a:bodyPr/>
                    <a:lstStyle/>
                    <a:p>
                      <a:r>
                        <a:rPr lang="en-US" sz="2400" dirty="0" smtClean="0"/>
                        <a:t>Group 6</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Infrastructure and Support Mechanisms</a:t>
                      </a:r>
                    </a:p>
                  </a:txBody>
                  <a:tcPr/>
                </a:tc>
              </a:tr>
              <a:tr h="434302">
                <a:tc>
                  <a:txBody>
                    <a:bodyPr/>
                    <a:lstStyle/>
                    <a:p>
                      <a:r>
                        <a:rPr lang="en-US" sz="2400" dirty="0" smtClean="0"/>
                        <a:t>Group 7</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Fidelity and Evaluation</a:t>
                      </a:r>
                    </a:p>
                  </a:txBody>
                  <a:tcPr/>
                </a:tc>
              </a:tr>
            </a:tbl>
          </a:graphicData>
        </a:graphic>
      </p:graphicFrame>
    </p:spTree>
    <p:extLst>
      <p:ext uri="{BB962C8B-B14F-4D97-AF65-F5344CB8AC3E}">
        <p14:creationId xmlns:p14="http://schemas.microsoft.com/office/powerpoint/2010/main" val="980833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of School’s Implementation of RTI</a:t>
            </a:r>
            <a:endParaRPr lang="en-US" dirty="0"/>
          </a:p>
        </p:txBody>
      </p:sp>
      <p:sp>
        <p:nvSpPr>
          <p:cNvPr id="3" name="Content Placeholder 2"/>
          <p:cNvSpPr>
            <a:spLocks noGrp="1"/>
          </p:cNvSpPr>
          <p:nvPr>
            <p:ph idx="1"/>
          </p:nvPr>
        </p:nvSpPr>
        <p:spPr/>
        <p:txBody>
          <a:bodyPr>
            <a:normAutofit/>
          </a:bodyPr>
          <a:lstStyle/>
          <a:p>
            <a:pPr marL="0" indent="0">
              <a:buNone/>
            </a:pPr>
            <a:r>
              <a:rPr lang="en-US" sz="2400" b="1" i="1" dirty="0"/>
              <a:t>Jigsaw </a:t>
            </a:r>
            <a:r>
              <a:rPr lang="en-US" sz="2400" b="1" i="1" dirty="0" smtClean="0"/>
              <a:t>Groups</a:t>
            </a:r>
            <a:endParaRPr lang="en-US" sz="2400" dirty="0"/>
          </a:p>
          <a:p>
            <a:pPr marL="0" indent="0">
              <a:buNone/>
            </a:pPr>
            <a:r>
              <a:rPr lang="en-US" sz="2400" b="1" u="sng" dirty="0"/>
              <a:t>Directions:</a:t>
            </a:r>
            <a:r>
              <a:rPr lang="en-US" sz="2400" dirty="0"/>
              <a:t> Reorganize into jigsaw groups with a number from 1-7. Choose one chart paper (rubric section) to begin. The expert from that section teaches the others in the group the information about each section as the group members take notes. Use the graphic organizer below to take notes of key details. </a:t>
            </a:r>
          </a:p>
        </p:txBody>
      </p:sp>
      <p:sp>
        <p:nvSpPr>
          <p:cNvPr id="4" name="Slide Number Placeholder 3"/>
          <p:cNvSpPr>
            <a:spLocks noGrp="1"/>
          </p:cNvSpPr>
          <p:nvPr>
            <p:ph type="sldNum" sz="quarter" idx="12"/>
          </p:nvPr>
        </p:nvSpPr>
        <p:spPr/>
        <p:txBody>
          <a:bodyPr/>
          <a:lstStyle/>
          <a:p>
            <a:fld id="{FD52C1F8-3BA5-F24E-8618-E52498D87186}" type="slidenum">
              <a:rPr lang="en-US" smtClean="0"/>
              <a:t>14</a:t>
            </a:fld>
            <a:endParaRPr lang="en-US" dirty="0"/>
          </a:p>
        </p:txBody>
      </p:sp>
      <p:pic>
        <p:nvPicPr>
          <p:cNvPr id="5" name="Picture 4"/>
          <p:cNvPicPr>
            <a:picLocks noChangeAspect="1"/>
          </p:cNvPicPr>
          <p:nvPr/>
        </p:nvPicPr>
        <p:blipFill>
          <a:blip r:embed="rId2"/>
          <a:stretch>
            <a:fillRect/>
          </a:stretch>
        </p:blipFill>
        <p:spPr>
          <a:xfrm>
            <a:off x="3559423" y="4391689"/>
            <a:ext cx="2315948" cy="1651847"/>
          </a:xfrm>
          <a:prstGeom prst="rect">
            <a:avLst/>
          </a:prstGeom>
          <a:ln w="28575" cmpd="sng">
            <a:solidFill>
              <a:schemeClr val="tx1"/>
            </a:solidFill>
          </a:ln>
        </p:spPr>
      </p:pic>
    </p:spTree>
    <p:extLst>
      <p:ext uri="{BB962C8B-B14F-4D97-AF65-F5344CB8AC3E}">
        <p14:creationId xmlns:p14="http://schemas.microsoft.com/office/powerpoint/2010/main" val="2236157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Assessment</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1" u="sng" dirty="0"/>
              <a:t>Directions:</a:t>
            </a:r>
            <a:r>
              <a:rPr lang="en-US" dirty="0"/>
              <a:t> Based on the rubric, score your school’s implementation of RTI. </a:t>
            </a:r>
            <a:endParaRPr lang="en-US" dirty="0" smtClean="0"/>
          </a:p>
          <a:p>
            <a:pPr marL="0" indent="0">
              <a:buNone/>
            </a:pPr>
            <a:endParaRPr lang="en-US" b="1" u="sng" dirty="0"/>
          </a:p>
          <a:p>
            <a:pPr marL="0" indent="0">
              <a:buNone/>
            </a:pPr>
            <a:endParaRPr lang="en-US" b="1" u="sng" dirty="0" smtClean="0"/>
          </a:p>
          <a:p>
            <a:pPr marL="0" indent="0">
              <a:buNone/>
            </a:pPr>
            <a:endParaRPr lang="en-US" b="1" u="sng" dirty="0"/>
          </a:p>
          <a:p>
            <a:pPr marL="0" indent="0">
              <a:buNone/>
            </a:pPr>
            <a:endParaRPr lang="en-US" b="1" u="sng" dirty="0" smtClean="0"/>
          </a:p>
          <a:p>
            <a:pPr marL="0" indent="0">
              <a:buNone/>
            </a:pPr>
            <a:r>
              <a:rPr lang="en-US" b="1" u="sng" dirty="0" smtClean="0"/>
              <a:t>Directions</a:t>
            </a:r>
            <a:r>
              <a:rPr lang="en-US" b="1" u="sng" dirty="0"/>
              <a:t>:</a:t>
            </a:r>
            <a:r>
              <a:rPr lang="en-US" dirty="0"/>
              <a:t> As a group, share and discuss your scores and recommendations. Use chart paper to record the top 5 recommendations from your group. List your group’s top 5 recommendations.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15</a:t>
            </a:fld>
            <a:endParaRPr lang="en-US" dirty="0"/>
          </a:p>
        </p:txBody>
      </p:sp>
      <p:pic>
        <p:nvPicPr>
          <p:cNvPr id="5" name="Picture 4"/>
          <p:cNvPicPr>
            <a:picLocks noChangeAspect="1"/>
          </p:cNvPicPr>
          <p:nvPr/>
        </p:nvPicPr>
        <p:blipFill>
          <a:blip r:embed="rId2"/>
          <a:stretch>
            <a:fillRect/>
          </a:stretch>
        </p:blipFill>
        <p:spPr>
          <a:xfrm>
            <a:off x="2389659" y="2519965"/>
            <a:ext cx="4254413" cy="1636907"/>
          </a:xfrm>
          <a:prstGeom prst="rect">
            <a:avLst/>
          </a:prstGeom>
        </p:spPr>
      </p:pic>
    </p:spTree>
    <p:extLst>
      <p:ext uri="{BB962C8B-B14F-4D97-AF65-F5344CB8AC3E}">
        <p14:creationId xmlns:p14="http://schemas.microsoft.com/office/powerpoint/2010/main" val="61201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Gallery Walk</a:t>
            </a:r>
            <a:endParaRPr lang="en-US" dirty="0"/>
          </a:p>
        </p:txBody>
      </p:sp>
      <p:sp>
        <p:nvSpPr>
          <p:cNvPr id="3" name="Content Placeholder 2"/>
          <p:cNvSpPr>
            <a:spLocks noGrp="1"/>
          </p:cNvSpPr>
          <p:nvPr>
            <p:ph idx="1"/>
          </p:nvPr>
        </p:nvSpPr>
        <p:spPr/>
        <p:txBody>
          <a:bodyPr/>
          <a:lstStyle/>
          <a:p>
            <a:pPr marL="0" indent="0">
              <a:buNone/>
            </a:pPr>
            <a:r>
              <a:rPr lang="en-US" b="1" u="sng" dirty="0"/>
              <a:t>Directions:</a:t>
            </a:r>
            <a:r>
              <a:rPr lang="en-US" dirty="0"/>
              <a:t> As a group, conduct a gallery walk to review the recommendations from the other groups. Comment on the each group’s recommendations using words or symbols. After conducting the gallery walk, use energy dots to select your top 3 recommendations for implementation throughout the room. List your top 3 recommendations. </a:t>
            </a:r>
          </a:p>
          <a:p>
            <a:pPr marL="0" indent="0">
              <a:buNone/>
            </a:pP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16</a:t>
            </a:fld>
            <a:endParaRPr lang="en-US" dirty="0"/>
          </a:p>
        </p:txBody>
      </p:sp>
    </p:spTree>
    <p:extLst>
      <p:ext uri="{BB962C8B-B14F-4D97-AF65-F5344CB8AC3E}">
        <p14:creationId xmlns:p14="http://schemas.microsoft.com/office/powerpoint/2010/main" val="202417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Personal Reflection</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u="sng" dirty="0"/>
              <a:t>Directions:</a:t>
            </a:r>
            <a:r>
              <a:rPr lang="en-US" dirty="0"/>
              <a:t> As an individual, complete the 3-2-1 reflection questions below and be prepared to share with your table group. </a:t>
            </a:r>
          </a:p>
          <a:p>
            <a:r>
              <a:rPr lang="en-US" dirty="0"/>
              <a:t>List 3 key ideas discussed today that are strengths of the school</a:t>
            </a:r>
            <a:r>
              <a:rPr lang="en-US" dirty="0" smtClean="0"/>
              <a:t>.</a:t>
            </a:r>
          </a:p>
          <a:p>
            <a:r>
              <a:rPr lang="en-US" dirty="0"/>
              <a:t>List 2 key ideas discussed today that might be a personal challenge for you as an individual to assist in implementing a robust IAT process</a:t>
            </a:r>
            <a:r>
              <a:rPr lang="en-US" dirty="0" smtClean="0"/>
              <a:t>.</a:t>
            </a:r>
          </a:p>
          <a:p>
            <a:r>
              <a:rPr lang="en-US" dirty="0"/>
              <a:t>List 1 question you still have about RTI and your school’s implementation.</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17</a:t>
            </a:fld>
            <a:endParaRPr lang="en-US" dirty="0"/>
          </a:p>
        </p:txBody>
      </p:sp>
    </p:spTree>
    <p:extLst>
      <p:ext uri="{BB962C8B-B14F-4D97-AF65-F5344CB8AC3E}">
        <p14:creationId xmlns:p14="http://schemas.microsoft.com/office/powerpoint/2010/main" val="177546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Reflection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u="sng" dirty="0"/>
              <a:t>Directions:</a:t>
            </a:r>
            <a:r>
              <a:rPr lang="en-US" dirty="0"/>
              <a:t> As a table group, reach consensus on the 3-2-1. Record your group’s responses on chart paper to share with the whole group. </a:t>
            </a:r>
            <a:endParaRPr lang="en-US" dirty="0" smtClean="0"/>
          </a:p>
          <a:p>
            <a:r>
              <a:rPr lang="en-US" dirty="0"/>
              <a:t>List 3 key ideas discussed today that are strengths of the school</a:t>
            </a:r>
            <a:r>
              <a:rPr lang="en-US" dirty="0" smtClean="0"/>
              <a:t>.</a:t>
            </a:r>
          </a:p>
          <a:p>
            <a:r>
              <a:rPr lang="en-US" dirty="0"/>
              <a:t>List 2 key ideas </a:t>
            </a:r>
            <a:r>
              <a:rPr lang="en-US" dirty="0" smtClean="0"/>
              <a:t>that </a:t>
            </a:r>
            <a:r>
              <a:rPr lang="en-US" dirty="0"/>
              <a:t>might be </a:t>
            </a:r>
            <a:r>
              <a:rPr lang="en-US" dirty="0" smtClean="0"/>
              <a:t>school wide </a:t>
            </a:r>
            <a:r>
              <a:rPr lang="en-US" dirty="0"/>
              <a:t>barriers to implementation of a robust IAT process</a:t>
            </a:r>
            <a:r>
              <a:rPr lang="en-US" dirty="0" smtClean="0"/>
              <a:t>.</a:t>
            </a:r>
          </a:p>
          <a:p>
            <a:r>
              <a:rPr lang="en-US" dirty="0"/>
              <a:t>List 1 question you still have about RTI and your school’s implementation.</a:t>
            </a:r>
          </a:p>
          <a:p>
            <a:pPr marL="0" indent="0">
              <a:buNone/>
            </a:pPr>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18</a:t>
            </a:fld>
            <a:endParaRPr lang="en-US" dirty="0"/>
          </a:p>
        </p:txBody>
      </p:sp>
    </p:spTree>
    <p:extLst>
      <p:ext uri="{BB962C8B-B14F-4D97-AF65-F5344CB8AC3E}">
        <p14:creationId xmlns:p14="http://schemas.microsoft.com/office/powerpoint/2010/main" val="1361810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Your Campus Evaluation Specialist</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19</a:t>
            </a:fld>
            <a:endParaRPr lang="en-US" dirty="0"/>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507" y="1612274"/>
            <a:ext cx="7018986" cy="4123654"/>
          </a:xfrm>
          <a:prstGeom prst="rect">
            <a:avLst/>
          </a:prstGeom>
        </p:spPr>
      </p:pic>
    </p:spTree>
    <p:extLst>
      <p:ext uri="{BB962C8B-B14F-4D97-AF65-F5344CB8AC3E}">
        <p14:creationId xmlns:p14="http://schemas.microsoft.com/office/powerpoint/2010/main" val="701069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a:t>
            </a:r>
            <a:endParaRPr lang="en-US" dirty="0"/>
          </a:p>
        </p:txBody>
      </p:sp>
      <p:sp>
        <p:nvSpPr>
          <p:cNvPr id="3" name="Content Placeholder 2"/>
          <p:cNvSpPr>
            <a:spLocks noGrp="1"/>
          </p:cNvSpPr>
          <p:nvPr>
            <p:ph idx="1"/>
          </p:nvPr>
        </p:nvSpPr>
        <p:spPr/>
        <p:txBody>
          <a:bodyPr>
            <a:normAutofit fontScale="85000" lnSpcReduction="20000"/>
          </a:bodyPr>
          <a:lstStyle/>
          <a:p>
            <a:pPr marL="0" indent="0" fontAlgn="t">
              <a:buNone/>
            </a:pPr>
            <a:r>
              <a:rPr lang="en-US" b="1" dirty="0"/>
              <a:t>Directions:</a:t>
            </a:r>
            <a:r>
              <a:rPr lang="en-US" dirty="0"/>
              <a:t> We will watch a video entitled </a:t>
            </a:r>
            <a:r>
              <a:rPr lang="en-US" i="1" dirty="0"/>
              <a:t>Can you solve the bridge riddle?</a:t>
            </a:r>
            <a:r>
              <a:rPr lang="en-US" dirty="0"/>
              <a:t> by Alex </a:t>
            </a:r>
            <a:r>
              <a:rPr lang="en-US" dirty="0"/>
              <a:t>Gendler</a:t>
            </a:r>
            <a:r>
              <a:rPr lang="en-US" dirty="0"/>
              <a:t>. Work together as a team to solve the riddle. In addition, as you watch the video, consider the following questions:</a:t>
            </a:r>
            <a:endParaRPr lang="en-US" b="1" dirty="0"/>
          </a:p>
          <a:p>
            <a:pPr marL="0" indent="0" fontAlgn="t">
              <a:buNone/>
            </a:pPr>
            <a:endParaRPr lang="en-US" b="1" dirty="0"/>
          </a:p>
          <a:p>
            <a:pPr lvl="0" fontAlgn="t"/>
            <a:r>
              <a:rPr lang="en-US" dirty="0"/>
              <a:t>How do the individuals contribute to the success of the team?</a:t>
            </a:r>
            <a:endParaRPr lang="en-US" b="1" dirty="0"/>
          </a:p>
          <a:p>
            <a:pPr lvl="0" fontAlgn="t"/>
            <a:r>
              <a:rPr lang="en-US" dirty="0"/>
              <a:t>How might the video be characteristic of your school and the challenges you face?</a:t>
            </a:r>
            <a:endParaRPr lang="en-US" b="1" dirty="0"/>
          </a:p>
          <a:p>
            <a:pPr lvl="0" fontAlgn="t"/>
            <a:r>
              <a:rPr lang="en-US" dirty="0"/>
              <a:t>What is your “bridge?” Who are your “zombies?” Who are your “scientists?”</a:t>
            </a:r>
            <a:endParaRPr lang="en-US" b="1" dirty="0"/>
          </a:p>
          <a:p>
            <a:pPr marL="0" indent="0">
              <a:buNone/>
            </a:pP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2</a:t>
            </a:fld>
            <a:endParaRPr lang="en-US" dirty="0"/>
          </a:p>
        </p:txBody>
      </p:sp>
    </p:spTree>
    <p:extLst>
      <p:ext uri="{BB962C8B-B14F-4D97-AF65-F5344CB8AC3E}">
        <p14:creationId xmlns:p14="http://schemas.microsoft.com/office/powerpoint/2010/main" val="2645979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Your Campus Evaluation Specialist</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20</a:t>
            </a:fld>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515" y="1579201"/>
            <a:ext cx="6808970" cy="4525963"/>
          </a:xfrm>
          <a:prstGeom prst="rect">
            <a:avLst/>
          </a:prstGeom>
        </p:spPr>
      </p:pic>
    </p:spTree>
    <p:extLst>
      <p:ext uri="{BB962C8B-B14F-4D97-AF65-F5344CB8AC3E}">
        <p14:creationId xmlns:p14="http://schemas.microsoft.com/office/powerpoint/2010/main" val="1540417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Your Campus Evaluation Specialist</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21</a:t>
            </a:fld>
            <a:endParaRPr lang="en-US" dirty="0"/>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211" y="1588860"/>
            <a:ext cx="5629141" cy="4428651"/>
          </a:xfrm>
          <a:prstGeom prst="rect">
            <a:avLst/>
          </a:prstGeom>
        </p:spPr>
      </p:pic>
    </p:spTree>
    <p:extLst>
      <p:ext uri="{BB962C8B-B14F-4D97-AF65-F5344CB8AC3E}">
        <p14:creationId xmlns:p14="http://schemas.microsoft.com/office/powerpoint/2010/main" val="201825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a:t>
            </a:r>
            <a:endParaRPr lang="en-US" dirty="0"/>
          </a:p>
        </p:txBody>
      </p:sp>
      <p:sp>
        <p:nvSpPr>
          <p:cNvPr id="3" name="Content Placeholder 2"/>
          <p:cNvSpPr>
            <a:spLocks noGrp="1"/>
          </p:cNvSpPr>
          <p:nvPr>
            <p:ph idx="1"/>
          </p:nvPr>
        </p:nvSpPr>
        <p:spPr/>
        <p:txBody>
          <a:bodyPr/>
          <a:lstStyle/>
          <a:p>
            <a:pPr marL="0" indent="0">
              <a:buNone/>
            </a:pPr>
            <a:r>
              <a:rPr lang="en-US" dirty="0" smtClean="0"/>
              <a:t>If you’re trying to achieve, there will be roadblocks. I’ve had them; everybody has had them. But obstacles don’t have to stop you. If you run into a wall, don’t turn around and give up. Figure out how to climb it, go through it, or work around it. </a:t>
            </a:r>
          </a:p>
          <a:p>
            <a:pPr marL="0" indent="0" algn="r">
              <a:buNone/>
            </a:pPr>
            <a:r>
              <a:rPr lang="en-US" dirty="0" smtClean="0"/>
              <a:t>- Michael Jordan</a:t>
            </a: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22</a:t>
            </a:fld>
            <a:endParaRPr lang="en-US" dirty="0"/>
          </a:p>
        </p:txBody>
      </p:sp>
    </p:spTree>
    <p:extLst>
      <p:ext uri="{BB962C8B-B14F-4D97-AF65-F5344CB8AC3E}">
        <p14:creationId xmlns:p14="http://schemas.microsoft.com/office/powerpoint/2010/main" val="3932201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0"/>
          <p:cNvSpPr txBox="1">
            <a:spLocks/>
          </p:cNvSpPr>
          <p:nvPr/>
        </p:nvSpPr>
        <p:spPr>
          <a:xfrm>
            <a:off x="457200" y="4535488"/>
            <a:ext cx="4830763" cy="1463675"/>
          </a:xfrm>
          <a:prstGeom prst="rect">
            <a:avLst/>
          </a:prstGeom>
        </p:spPr>
        <p:txBody>
          <a:bodyPr lIns="0" tIns="0" rIns="0" bIns="0"/>
          <a:lstStyle>
            <a:lvl1pPr marL="0" indent="0" algn="l" defTabSz="457200" rtl="0" eaLnBrk="1" latinLnBrk="0" hangingPunct="1">
              <a:spcBef>
                <a:spcPts val="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i="1" dirty="0" smtClean="0">
                <a:solidFill>
                  <a:srgbClr val="FFFFFF"/>
                </a:solidFill>
              </a:rPr>
              <a:t>Date: 00/00/2014</a:t>
            </a:r>
          </a:p>
          <a:p>
            <a:r>
              <a:rPr lang="en-US" sz="1800" i="1" dirty="0" smtClean="0">
                <a:solidFill>
                  <a:srgbClr val="FFFFFF"/>
                </a:solidFill>
              </a:rPr>
              <a:t>Presenter:</a:t>
            </a:r>
            <a:br>
              <a:rPr lang="en-US" sz="1800" i="1" dirty="0" smtClean="0">
                <a:solidFill>
                  <a:srgbClr val="FFFFFF"/>
                </a:solidFill>
              </a:rPr>
            </a:br>
            <a:r>
              <a:rPr lang="en-US" sz="1800" i="1" dirty="0" smtClean="0">
                <a:solidFill>
                  <a:srgbClr val="FFFFFF"/>
                </a:solidFill>
              </a:rPr>
              <a:t>First and last name</a:t>
            </a:r>
          </a:p>
          <a:p>
            <a:r>
              <a:rPr lang="en-US" sz="1800" i="1" dirty="0" smtClean="0">
                <a:solidFill>
                  <a:srgbClr val="FFFFFF"/>
                </a:solidFill>
              </a:rPr>
              <a:t>Title</a:t>
            </a:r>
            <a:endParaRPr lang="en-US" sz="1800" i="1" dirty="0">
              <a:solidFill>
                <a:srgbClr val="FFFFFF"/>
              </a:solidFill>
            </a:endParaRPr>
          </a:p>
        </p:txBody>
      </p:sp>
      <p:sp>
        <p:nvSpPr>
          <p:cNvPr id="6" name="Title 4"/>
          <p:cNvSpPr txBox="1">
            <a:spLocks/>
          </p:cNvSpPr>
          <p:nvPr/>
        </p:nvSpPr>
        <p:spPr>
          <a:xfrm>
            <a:off x="777820" y="1094393"/>
            <a:ext cx="3639966" cy="2135036"/>
          </a:xfrm>
          <a:prstGeom prst="rect">
            <a:avLst/>
          </a:prstGeom>
        </p:spPr>
        <p:txBody>
          <a:bodyPr vert="horz" lIns="0" tIns="0" rIns="0" bIns="0" rtlCol="0" anchor="ctr" anchorCtr="0">
            <a:noAutofit/>
          </a:bodyPr>
          <a:lstStyle>
            <a:lvl1pPr algn="l" defTabSz="457200" rtl="0" eaLnBrk="1" latinLnBrk="0" hangingPunct="1">
              <a:lnSpc>
                <a:spcPct val="100000"/>
              </a:lnSpc>
              <a:spcBef>
                <a:spcPct val="0"/>
              </a:spcBef>
              <a:buNone/>
              <a:defRPr sz="2000" b="1" i="0" kern="0" spc="20" baseline="0">
                <a:solidFill>
                  <a:schemeClr val="tx2"/>
                </a:solidFill>
                <a:latin typeface="Arial"/>
                <a:ea typeface="+mj-ea"/>
                <a:cs typeface="Arial"/>
              </a:defRPr>
            </a:lvl1pPr>
          </a:lstStyle>
          <a:p>
            <a:pPr algn="ctr"/>
            <a:r>
              <a:rPr lang="en-US" sz="3000" dirty="0" smtClean="0">
                <a:solidFill>
                  <a:schemeClr val="accent1"/>
                </a:solidFill>
              </a:rPr>
              <a:t>THANK YOU</a:t>
            </a:r>
            <a:endParaRPr lang="en-US" sz="3000" dirty="0">
              <a:solidFill>
                <a:schemeClr val="accent1"/>
              </a:solidFill>
            </a:endParaRPr>
          </a:p>
        </p:txBody>
      </p:sp>
    </p:spTree>
    <p:extLst>
      <p:ext uri="{BB962C8B-B14F-4D97-AF65-F5344CB8AC3E}">
        <p14:creationId xmlns:p14="http://schemas.microsoft.com/office/powerpoint/2010/main" val="4216407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lstStyle/>
          <a:p>
            <a:r>
              <a:rPr lang="en-US" i="1" dirty="0"/>
              <a:t>Can you solve the bridge riddle?</a:t>
            </a:r>
            <a:r>
              <a:rPr lang="en-US" dirty="0"/>
              <a:t> by Alex </a:t>
            </a:r>
            <a:r>
              <a:rPr lang="en-US" dirty="0"/>
              <a:t>Gendler</a:t>
            </a:r>
            <a:endParaRPr lang="en-US" dirty="0"/>
          </a:p>
        </p:txBody>
      </p:sp>
      <p:pic>
        <p:nvPicPr>
          <p:cNvPr id="5" name="Can you solve the bridge riddle? - Alex Gendl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06621" y="1600202"/>
            <a:ext cx="7408250" cy="4167506"/>
          </a:xfrm>
        </p:spPr>
      </p:pic>
      <p:sp>
        <p:nvSpPr>
          <p:cNvPr id="4" name="Slide Number Placeholder 3"/>
          <p:cNvSpPr>
            <a:spLocks noGrp="1"/>
          </p:cNvSpPr>
          <p:nvPr>
            <p:ph type="sldNum" sz="quarter" idx="12"/>
          </p:nvPr>
        </p:nvSpPr>
        <p:spPr/>
        <p:txBody>
          <a:bodyPr/>
          <a:lstStyle/>
          <a:p>
            <a:fld id="{FD52C1F8-3BA5-F24E-8618-E52498D87186}" type="slidenum">
              <a:rPr lang="en-US" smtClean="0"/>
              <a:t>3</a:t>
            </a:fld>
            <a:endParaRPr lang="en-US" dirty="0"/>
          </a:p>
        </p:txBody>
      </p:sp>
    </p:spTree>
    <p:extLst>
      <p:ext uri="{BB962C8B-B14F-4D97-AF65-F5344CB8AC3E}">
        <p14:creationId xmlns:p14="http://schemas.microsoft.com/office/powerpoint/2010/main" val="3123242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a:t>
            </a:r>
            <a:endParaRPr lang="en-US" dirty="0"/>
          </a:p>
        </p:txBody>
      </p:sp>
      <p:sp>
        <p:nvSpPr>
          <p:cNvPr id="3" name="Content Placeholder 2"/>
          <p:cNvSpPr>
            <a:spLocks noGrp="1"/>
          </p:cNvSpPr>
          <p:nvPr>
            <p:ph idx="1"/>
          </p:nvPr>
        </p:nvSpPr>
        <p:spPr/>
        <p:txBody>
          <a:bodyPr>
            <a:normAutofit/>
          </a:bodyPr>
          <a:lstStyle/>
          <a:p>
            <a:pPr marL="0" indent="0" fontAlgn="t">
              <a:buNone/>
            </a:pPr>
            <a:endParaRPr lang="en-US" b="1" dirty="0"/>
          </a:p>
          <a:p>
            <a:pPr lvl="0" fontAlgn="t"/>
            <a:r>
              <a:rPr lang="en-US" dirty="0"/>
              <a:t>How do the individuals contribute to the success of the team?</a:t>
            </a:r>
            <a:endParaRPr lang="en-US" b="1" dirty="0"/>
          </a:p>
          <a:p>
            <a:pPr lvl="0" fontAlgn="t"/>
            <a:r>
              <a:rPr lang="en-US" dirty="0"/>
              <a:t>How might the video be characteristic of your school and the challenges you face?</a:t>
            </a:r>
            <a:endParaRPr lang="en-US" b="1" dirty="0"/>
          </a:p>
          <a:p>
            <a:pPr lvl="0" fontAlgn="t"/>
            <a:r>
              <a:rPr lang="en-US" dirty="0"/>
              <a:t>What is your “bridge?” Who are your “zombies?” Who are your “scientists?”</a:t>
            </a:r>
            <a:endParaRPr lang="en-US" b="1" dirty="0"/>
          </a:p>
          <a:p>
            <a:pPr marL="0" indent="0">
              <a:buNone/>
            </a:pP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4</a:t>
            </a:fld>
            <a:endParaRPr lang="en-US" dirty="0"/>
          </a:p>
        </p:txBody>
      </p:sp>
    </p:spTree>
    <p:extLst>
      <p:ext uri="{BB962C8B-B14F-4D97-AF65-F5344CB8AC3E}">
        <p14:creationId xmlns:p14="http://schemas.microsoft.com/office/powerpoint/2010/main" val="212298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Ideas</a:t>
            </a:r>
            <a:endParaRPr lang="en-US" dirty="0"/>
          </a:p>
        </p:txBody>
      </p:sp>
      <p:sp>
        <p:nvSpPr>
          <p:cNvPr id="3" name="Content Placeholder 2"/>
          <p:cNvSpPr>
            <a:spLocks noGrp="1"/>
          </p:cNvSpPr>
          <p:nvPr>
            <p:ph idx="1"/>
          </p:nvPr>
        </p:nvSpPr>
        <p:spPr/>
        <p:txBody>
          <a:bodyPr/>
          <a:lstStyle/>
          <a:p>
            <a:r>
              <a:rPr lang="en-US" dirty="0"/>
              <a:t>Every </a:t>
            </a:r>
            <a:r>
              <a:rPr lang="en-US" u="sng" dirty="0"/>
              <a:t>individual</a:t>
            </a:r>
            <a:r>
              <a:rPr lang="en-US" dirty="0"/>
              <a:t> is important to the </a:t>
            </a:r>
            <a:r>
              <a:rPr lang="en-US" u="sng" dirty="0"/>
              <a:t>work</a:t>
            </a:r>
            <a:r>
              <a:rPr lang="en-US" dirty="0"/>
              <a:t> of the school and success of all students.</a:t>
            </a:r>
          </a:p>
          <a:p>
            <a:r>
              <a:rPr lang="en-US" u="sng" dirty="0"/>
              <a:t>Teamwork</a:t>
            </a:r>
            <a:r>
              <a:rPr lang="en-US" dirty="0"/>
              <a:t> fosters </a:t>
            </a:r>
            <a:r>
              <a:rPr lang="en-US" u="sng" dirty="0"/>
              <a:t>flexibility</a:t>
            </a:r>
            <a:r>
              <a:rPr lang="en-US" dirty="0"/>
              <a:t> and </a:t>
            </a:r>
            <a:r>
              <a:rPr lang="en-US" u="sng" dirty="0"/>
              <a:t>responsiveness</a:t>
            </a:r>
            <a:r>
              <a:rPr lang="en-US" dirty="0"/>
              <a:t>, especially the ability to </a:t>
            </a:r>
            <a:r>
              <a:rPr lang="en-US" u="sng" dirty="0"/>
              <a:t>respond</a:t>
            </a:r>
            <a:r>
              <a:rPr lang="en-US" dirty="0"/>
              <a:t> to change.</a:t>
            </a:r>
          </a:p>
          <a:p>
            <a:r>
              <a:rPr lang="en-US" dirty="0"/>
              <a:t>Schools are </a:t>
            </a:r>
            <a:r>
              <a:rPr lang="en-US" u="sng" dirty="0"/>
              <a:t>confronted</a:t>
            </a:r>
            <a:r>
              <a:rPr lang="en-US" dirty="0"/>
              <a:t> with many issues that individually may seem </a:t>
            </a:r>
            <a:r>
              <a:rPr lang="en-US" u="sng" dirty="0"/>
              <a:t>overwhelming</a:t>
            </a:r>
            <a:r>
              <a:rPr lang="en-US" dirty="0"/>
              <a:t>. As a team, these issues can be </a:t>
            </a:r>
            <a:r>
              <a:rPr lang="en-US" u="sng" dirty="0"/>
              <a:t>resolved</a:t>
            </a:r>
            <a:r>
              <a:rPr lang="en-US" dirty="0"/>
              <a:t>. </a:t>
            </a:r>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5</a:t>
            </a:fld>
            <a:endParaRPr lang="en-US" dirty="0"/>
          </a:p>
        </p:txBody>
      </p:sp>
    </p:spTree>
    <p:extLst>
      <p:ext uri="{BB962C8B-B14F-4D97-AF65-F5344CB8AC3E}">
        <p14:creationId xmlns:p14="http://schemas.microsoft.com/office/powerpoint/2010/main" val="88403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and Agenda</a:t>
            </a: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6</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569851378"/>
              </p:ext>
            </p:extLst>
          </p:nvPr>
        </p:nvGraphicFramePr>
        <p:xfrm>
          <a:off x="816480" y="1647673"/>
          <a:ext cx="7346798" cy="4023360"/>
        </p:xfrm>
        <a:graphic>
          <a:graphicData uri="http://schemas.openxmlformats.org/drawingml/2006/table">
            <a:tbl>
              <a:tblPr firstRow="1" bandRow="1">
                <a:tableStyleId>{5C22544A-7EE6-4342-B048-85BDC9FD1C3A}</a:tableStyleId>
              </a:tblPr>
              <a:tblGrid>
                <a:gridCol w="3673399"/>
                <a:gridCol w="3673399"/>
              </a:tblGrid>
              <a:tr h="305242">
                <a:tc>
                  <a:txBody>
                    <a:bodyPr/>
                    <a:lstStyle/>
                    <a:p>
                      <a:pPr algn="ctr"/>
                      <a:r>
                        <a:rPr lang="en-US" dirty="0" smtClean="0"/>
                        <a:t>Objectives</a:t>
                      </a:r>
                      <a:endParaRPr lang="en-US" dirty="0"/>
                    </a:p>
                  </a:txBody>
                  <a:tcPr/>
                </a:tc>
                <a:tc>
                  <a:txBody>
                    <a:bodyPr/>
                    <a:lstStyle/>
                    <a:p>
                      <a:pPr algn="ctr"/>
                      <a:r>
                        <a:rPr lang="en-US" dirty="0" smtClean="0"/>
                        <a:t>Agenda</a:t>
                      </a:r>
                      <a:endParaRPr lang="en-US" dirty="0"/>
                    </a:p>
                  </a:txBody>
                  <a:tcPr/>
                </a:tc>
              </a:tr>
              <a:tr h="2784808">
                <a:tc>
                  <a:txBody>
                    <a:bodyPr/>
                    <a:lstStyle/>
                    <a:p>
                      <a:pPr marL="285750" lvl="0" indent="-285750">
                        <a:buFont typeface="Arial"/>
                        <a:buChar char="•"/>
                      </a:pPr>
                      <a:r>
                        <a:rPr lang="en-US" sz="1800" kern="1200" dirty="0" smtClean="0">
                          <a:solidFill>
                            <a:schemeClr val="dk1"/>
                          </a:solidFill>
                          <a:effectLst/>
                          <a:latin typeface="+mn-lt"/>
                          <a:ea typeface="+mn-ea"/>
                          <a:cs typeface="+mn-cs"/>
                        </a:rPr>
                        <a:t>Determine next steps to improve your school’s RTI implementation Understand the pillars of an effective Intervention Assistance Team (IAT) and how it facilitates the Response to Intervention (RTI) Process</a:t>
                      </a:r>
                    </a:p>
                    <a:p>
                      <a:pPr marL="285750" lvl="0" indent="-285750">
                        <a:buFont typeface="Arial"/>
                        <a:buChar char="•"/>
                      </a:pPr>
                      <a:r>
                        <a:rPr lang="en-US" sz="1800" kern="1200" dirty="0" smtClean="0">
                          <a:solidFill>
                            <a:schemeClr val="dk1"/>
                          </a:solidFill>
                          <a:effectLst/>
                          <a:latin typeface="+mn-lt"/>
                          <a:ea typeface="+mn-ea"/>
                          <a:cs typeface="+mn-cs"/>
                        </a:rPr>
                        <a:t>Evaluate your current practice and develop goals for improvement</a:t>
                      </a:r>
                    </a:p>
                    <a:p>
                      <a:pPr marL="285750" indent="-285750">
                        <a:buFont typeface="Arial"/>
                        <a:buChar char="•"/>
                      </a:pPr>
                      <a:r>
                        <a:rPr lang="en-US" sz="1800" kern="1200" dirty="0" smtClean="0">
                          <a:solidFill>
                            <a:schemeClr val="dk1"/>
                          </a:solidFill>
                          <a:effectLst/>
                          <a:latin typeface="+mn-lt"/>
                          <a:ea typeface="+mn-ea"/>
                          <a:cs typeface="+mn-cs"/>
                        </a:rPr>
                        <a:t>Better understand the RTI model</a:t>
                      </a:r>
                      <a:r>
                        <a:rPr lang="en-US" dirty="0" smtClean="0">
                          <a:effectLst/>
                        </a:rPr>
                        <a:t> </a:t>
                      </a:r>
                      <a:endParaRPr lang="en-US" dirty="0"/>
                    </a:p>
                  </a:txBody>
                  <a:tcPr/>
                </a:tc>
                <a:tc>
                  <a:txBody>
                    <a:bodyPr/>
                    <a:lstStyle/>
                    <a:p>
                      <a:r>
                        <a:rPr lang="en-US" sz="1800" kern="1200" dirty="0" smtClean="0">
                          <a:solidFill>
                            <a:schemeClr val="dk1"/>
                          </a:solidFill>
                          <a:effectLst/>
                          <a:latin typeface="+mn-lt"/>
                          <a:ea typeface="+mn-ea"/>
                          <a:cs typeface="+mn-cs"/>
                        </a:rPr>
                        <a:t>Do Now</a:t>
                      </a:r>
                    </a:p>
                    <a:p>
                      <a:r>
                        <a:rPr lang="en-US" sz="1800" kern="1200" dirty="0" smtClean="0">
                          <a:solidFill>
                            <a:schemeClr val="dk1"/>
                          </a:solidFill>
                          <a:effectLst/>
                          <a:latin typeface="+mn-lt"/>
                          <a:ea typeface="+mn-ea"/>
                          <a:cs typeface="+mn-cs"/>
                        </a:rPr>
                        <a:t>What is RTI?</a:t>
                      </a:r>
                    </a:p>
                    <a:p>
                      <a:r>
                        <a:rPr lang="en-US" sz="1800" kern="1200" dirty="0" smtClean="0">
                          <a:solidFill>
                            <a:schemeClr val="dk1"/>
                          </a:solidFill>
                          <a:effectLst/>
                          <a:latin typeface="+mn-lt"/>
                          <a:ea typeface="+mn-ea"/>
                          <a:cs typeface="+mn-cs"/>
                        </a:rPr>
                        <a:t>Components of RTI – Expert and Jigsaw Groups</a:t>
                      </a:r>
                    </a:p>
                    <a:p>
                      <a:r>
                        <a:rPr lang="en-US" sz="1800" kern="1200" dirty="0" smtClean="0">
                          <a:solidFill>
                            <a:schemeClr val="dk1"/>
                          </a:solidFill>
                          <a:effectLst/>
                          <a:latin typeface="+mn-lt"/>
                          <a:ea typeface="+mn-ea"/>
                          <a:cs typeface="+mn-cs"/>
                        </a:rPr>
                        <a:t>School Assessment</a:t>
                      </a:r>
                    </a:p>
                    <a:p>
                      <a:r>
                        <a:rPr lang="en-US" sz="1800" kern="1200" dirty="0" smtClean="0">
                          <a:solidFill>
                            <a:schemeClr val="dk1"/>
                          </a:solidFill>
                          <a:effectLst/>
                          <a:latin typeface="+mn-lt"/>
                          <a:ea typeface="+mn-ea"/>
                          <a:cs typeface="+mn-cs"/>
                        </a:rPr>
                        <a:t>Gallery Walk</a:t>
                      </a:r>
                    </a:p>
                    <a:p>
                      <a:r>
                        <a:rPr lang="en-US" sz="1800" kern="1200" dirty="0" smtClean="0">
                          <a:solidFill>
                            <a:schemeClr val="dk1"/>
                          </a:solidFill>
                          <a:effectLst/>
                          <a:latin typeface="+mn-lt"/>
                          <a:ea typeface="+mn-ea"/>
                          <a:cs typeface="+mn-cs"/>
                        </a:rPr>
                        <a:t>Final Personal and Group Reflections</a:t>
                      </a:r>
                      <a:r>
                        <a:rPr lang="en-US" dirty="0" smtClean="0">
                          <a:effectLst/>
                        </a:rPr>
                        <a:t> </a:t>
                      </a:r>
                      <a:endParaRPr lang="en-US" dirty="0"/>
                    </a:p>
                  </a:txBody>
                  <a:tcPr/>
                </a:tc>
              </a:tr>
            </a:tbl>
          </a:graphicData>
        </a:graphic>
      </p:graphicFrame>
    </p:spTree>
    <p:extLst>
      <p:ext uri="{BB962C8B-B14F-4D97-AF65-F5344CB8AC3E}">
        <p14:creationId xmlns:p14="http://schemas.microsoft.com/office/powerpoint/2010/main" val="189912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IAT and RTI? – Part 1</a:t>
            </a:r>
            <a:endParaRPr lang="en-US" dirty="0"/>
          </a:p>
        </p:txBody>
      </p:sp>
      <p:sp>
        <p:nvSpPr>
          <p:cNvPr id="3" name="Content Placeholder 2"/>
          <p:cNvSpPr>
            <a:spLocks noGrp="1"/>
          </p:cNvSpPr>
          <p:nvPr>
            <p:ph idx="1"/>
          </p:nvPr>
        </p:nvSpPr>
        <p:spPr/>
        <p:txBody>
          <a:bodyPr/>
          <a:lstStyle/>
          <a:p>
            <a:pPr marL="0" indent="0">
              <a:buNone/>
            </a:pPr>
            <a:r>
              <a:rPr lang="en-US" b="1" u="sng" dirty="0"/>
              <a:t>Directions:</a:t>
            </a:r>
            <a:r>
              <a:rPr lang="en-US" dirty="0"/>
              <a:t> As a team, you will work together to define key vocabulary for the IAT and RTI process using the HISD website and the </a:t>
            </a:r>
            <a:r>
              <a:rPr lang="en-US" i="1" dirty="0"/>
              <a:t>Texas Education Agency RTI Guidance App</a:t>
            </a:r>
            <a:r>
              <a:rPr lang="en-US" dirty="0"/>
              <a:t>. To complete this activity, several members of your team should download the app onto their smartphones. </a:t>
            </a:r>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7</a:t>
            </a:fld>
            <a:endParaRPr lang="en-US" dirty="0"/>
          </a:p>
        </p:txBody>
      </p:sp>
    </p:spTree>
    <p:extLst>
      <p:ext uri="{BB962C8B-B14F-4D97-AF65-F5344CB8AC3E}">
        <p14:creationId xmlns:p14="http://schemas.microsoft.com/office/powerpoint/2010/main" val="1425750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Education Agency RTI Guidance App</a:t>
            </a: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8</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54373" y="1835822"/>
            <a:ext cx="2302171" cy="4088420"/>
          </a:xfrm>
          <a:prstGeom prst="rect">
            <a:avLst/>
          </a:prstGeom>
          <a:noFill/>
          <a:ln w="28575" cmpd="sng">
            <a:solidFill>
              <a:schemeClr val="tx1"/>
            </a:solid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329082" y="1835822"/>
            <a:ext cx="2299448" cy="4081365"/>
          </a:xfrm>
          <a:prstGeom prst="rect">
            <a:avLst/>
          </a:prstGeom>
          <a:noFill/>
          <a:ln w="28575" cmpd="sng">
            <a:solidFill>
              <a:schemeClr val="tx1"/>
            </a:solidFill>
          </a:ln>
        </p:spPr>
      </p:pic>
    </p:spTree>
    <p:extLst>
      <p:ext uri="{BB962C8B-B14F-4D97-AF65-F5344CB8AC3E}">
        <p14:creationId xmlns:p14="http://schemas.microsoft.com/office/powerpoint/2010/main" val="2327414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IAT and RTI? – Part 2</a:t>
            </a:r>
            <a:endParaRPr lang="en-US" dirty="0"/>
          </a:p>
        </p:txBody>
      </p:sp>
      <p:sp>
        <p:nvSpPr>
          <p:cNvPr id="3" name="Content Placeholder 2"/>
          <p:cNvSpPr>
            <a:spLocks noGrp="1"/>
          </p:cNvSpPr>
          <p:nvPr>
            <p:ph idx="1"/>
          </p:nvPr>
        </p:nvSpPr>
        <p:spPr/>
        <p:txBody>
          <a:bodyPr>
            <a:normAutofit/>
          </a:bodyPr>
          <a:lstStyle/>
          <a:p>
            <a:pPr marL="0" indent="0">
              <a:buNone/>
            </a:pPr>
            <a:r>
              <a:rPr lang="en-US" sz="1800" b="1" u="sng" dirty="0"/>
              <a:t>Directions:</a:t>
            </a:r>
            <a:r>
              <a:rPr lang="en-US" sz="1800" dirty="0"/>
              <a:t> Using the HISD website (</a:t>
            </a:r>
            <a:r>
              <a:rPr lang="en-US" sz="1800" u="sng" dirty="0">
                <a:hlinkClick r:id="rId2"/>
              </a:rPr>
              <a:t>http://www.houstonisd.org/Page/137095</a:t>
            </a:r>
            <a:r>
              <a:rPr lang="en-US" sz="1800" dirty="0"/>
              <a:t>) and the TEA RTI App and the chart below, define each key component of IAT and RTI. This activity is used to show </a:t>
            </a:r>
            <a:r>
              <a:rPr lang="en-US" sz="1800" dirty="0" smtClean="0"/>
              <a:t>your </a:t>
            </a:r>
            <a:r>
              <a:rPr lang="en-US" sz="1800" dirty="0"/>
              <a:t>understanding of key terms related to the basics of IAT and RTI. Under the prediction column fill out what you believe the terms mean prior to the activity. As the terms are found and discussed during the activity add clarification to the final meaning column. Use the picture, sketch, example column to add additional clarifying information after the activity. </a:t>
            </a:r>
          </a:p>
          <a:p>
            <a:pPr marL="0" indent="0">
              <a:buNone/>
            </a:pPr>
            <a:endParaRPr lang="en-US" sz="1800" dirty="0"/>
          </a:p>
        </p:txBody>
      </p:sp>
      <p:sp>
        <p:nvSpPr>
          <p:cNvPr id="4" name="Slide Number Placeholder 3"/>
          <p:cNvSpPr>
            <a:spLocks noGrp="1"/>
          </p:cNvSpPr>
          <p:nvPr>
            <p:ph type="sldNum" sz="quarter" idx="12"/>
          </p:nvPr>
        </p:nvSpPr>
        <p:spPr/>
        <p:txBody>
          <a:bodyPr/>
          <a:lstStyle/>
          <a:p>
            <a:fld id="{FD52C1F8-3BA5-F24E-8618-E52498D87186}" type="slidenum">
              <a:rPr lang="en-US" smtClean="0"/>
              <a:t>9</a:t>
            </a:fld>
            <a:endParaRPr lang="en-US" dirty="0"/>
          </a:p>
        </p:txBody>
      </p:sp>
      <p:pic>
        <p:nvPicPr>
          <p:cNvPr id="5" name="Picture 4"/>
          <p:cNvPicPr>
            <a:picLocks noChangeAspect="1"/>
          </p:cNvPicPr>
          <p:nvPr/>
        </p:nvPicPr>
        <p:blipFill>
          <a:blip r:embed="rId3"/>
          <a:stretch>
            <a:fillRect/>
          </a:stretch>
        </p:blipFill>
        <p:spPr>
          <a:xfrm>
            <a:off x="3567779" y="3944680"/>
            <a:ext cx="2150095" cy="2181483"/>
          </a:xfrm>
          <a:prstGeom prst="rect">
            <a:avLst/>
          </a:prstGeom>
          <a:ln w="28575" cmpd="sng">
            <a:solidFill>
              <a:schemeClr val="tx1"/>
            </a:solidFill>
          </a:ln>
        </p:spPr>
      </p:pic>
    </p:spTree>
    <p:extLst>
      <p:ext uri="{BB962C8B-B14F-4D97-AF65-F5344CB8AC3E}">
        <p14:creationId xmlns:p14="http://schemas.microsoft.com/office/powerpoint/2010/main" val="608125800"/>
      </p:ext>
    </p:extLst>
  </p:cSld>
  <p:clrMapOvr>
    <a:masterClrMapping/>
  </p:clrMapOvr>
</p:sld>
</file>

<file path=ppt/theme/theme1.xml><?xml version="1.0" encoding="utf-8"?>
<a:theme xmlns:a="http://schemas.openxmlformats.org/drawingml/2006/main" name="Professional-Learning-Series-Ppt-Standard">
  <a:themeElements>
    <a:clrScheme name="2014 HISD Color Theme">
      <a:dk1>
        <a:sysClr val="windowText" lastClr="000000"/>
      </a:dk1>
      <a:lt1>
        <a:sysClr val="window" lastClr="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Professional-Learning-Series-Ppt-Standard.potx</Template>
  <TotalTime>2665</TotalTime>
  <Words>1099</Words>
  <Application>Microsoft Office PowerPoint</Application>
  <PresentationFormat>On-screen Show (4:3)</PresentationFormat>
  <Paragraphs>132</Paragraphs>
  <Slides>23</Slides>
  <Notes>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Professional-Learning-Series-Ppt-Standard</vt:lpstr>
      <vt:lpstr>Assessing School RTI Implementation </vt:lpstr>
      <vt:lpstr>Do Now</vt:lpstr>
      <vt:lpstr>Can you solve the bridge riddle? by Alex Gendler</vt:lpstr>
      <vt:lpstr>Do Now</vt:lpstr>
      <vt:lpstr>Key Ideas</vt:lpstr>
      <vt:lpstr>Objectives and Agenda</vt:lpstr>
      <vt:lpstr>What is IAT and RTI? – Part 1</vt:lpstr>
      <vt:lpstr>Texas Education Agency RTI Guidance App</vt:lpstr>
      <vt:lpstr>What is IAT and RTI? – Part 2</vt:lpstr>
      <vt:lpstr>Key Ideas</vt:lpstr>
      <vt:lpstr>HISD RTI Framework</vt:lpstr>
      <vt:lpstr>Assessment of School’s Implementation of RTI</vt:lpstr>
      <vt:lpstr>Expert Groups</vt:lpstr>
      <vt:lpstr>Assessment of School’s Implementation of RTI</vt:lpstr>
      <vt:lpstr>School Assessment</vt:lpstr>
      <vt:lpstr>Gallery Walk</vt:lpstr>
      <vt:lpstr>Final Personal Reflection</vt:lpstr>
      <vt:lpstr>Group Reflection</vt:lpstr>
      <vt:lpstr>From Your Campus Evaluation Specialist</vt:lpstr>
      <vt:lpstr>From Your Campus Evaluation Specialist</vt:lpstr>
      <vt:lpstr>From Your Campus Evaluation Specialist</vt:lpstr>
      <vt:lpstr>Final Thought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Houston Independent School District</dc:creator>
  <cp:lastModifiedBy>Miner, Mary D</cp:lastModifiedBy>
  <cp:revision>85</cp:revision>
  <cp:lastPrinted>2016-06-13T10:08:51Z</cp:lastPrinted>
  <dcterms:created xsi:type="dcterms:W3CDTF">2014-05-14T19:31:18Z</dcterms:created>
  <dcterms:modified xsi:type="dcterms:W3CDTF">2016-08-05T18:12:43Z</dcterms:modified>
</cp:coreProperties>
</file>